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80" r:id="rId4"/>
    <p:sldId id="260" r:id="rId5"/>
    <p:sldId id="261" r:id="rId6"/>
    <p:sldId id="262" r:id="rId7"/>
    <p:sldId id="281" r:id="rId8"/>
    <p:sldId id="266" r:id="rId9"/>
    <p:sldId id="267" r:id="rId10"/>
    <p:sldId id="270" r:id="rId11"/>
    <p:sldId id="282" r:id="rId12"/>
    <p:sldId id="273" r:id="rId13"/>
    <p:sldId id="275" r:id="rId14"/>
    <p:sldId id="276" r:id="rId15"/>
    <p:sldId id="277" r:id="rId16"/>
    <p:sldId id="285" r:id="rId17"/>
    <p:sldId id="283" r:id="rId18"/>
    <p:sldId id="284" r:id="rId19"/>
    <p:sldId id="287" r:id="rId20"/>
    <p:sldId id="288" r:id="rId21"/>
    <p:sldId id="295" r:id="rId22"/>
    <p:sldId id="297" r:id="rId23"/>
    <p:sldId id="299" r:id="rId24"/>
    <p:sldId id="300" r:id="rId25"/>
    <p:sldId id="298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9/9b/2007_07_16_parlament_europejski_bruksela_2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t.wikipedia.org/wiki/Ficheiro:Justus_Lipsius_tout_le_nord-est_689_MO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pload.wikimedia.org/wikipedia/commons/b/b7/Flag_of_Europe.svg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t.wikipedia.org/wiki/Ficheiro:Europ%C3%A4ischer_Gerichtsho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b/b7/Flag_of_Europe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7/Flag_of_Europe.sv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2/2d/Euro_coins_version_II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2/2d/Euro_coins_version_II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 smtClean="0"/>
              <a:t>A UNIÃO EUROPEIA </a:t>
            </a:r>
            <a:endParaRPr lang="pt-PT" dirty="0"/>
          </a:p>
        </p:txBody>
      </p:sp>
      <p:pic>
        <p:nvPicPr>
          <p:cNvPr id="50180" name="Picture 4" descr="http://www.apeci.org.pt/ficheiros/130120151619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386098" cy="838200"/>
          </a:xfrm>
          <a:prstGeom prst="rect">
            <a:avLst/>
          </a:prstGeom>
          <a:noFill/>
        </p:spPr>
      </p:pic>
      <p:pic>
        <p:nvPicPr>
          <p:cNvPr id="50182" name="Picture 6" descr="https://sites.google.com/site/clubeeuropeuaeaf/_/rsrc/1416065750876/cartao-de-membro-do-clube/home/logo-escola-pequeno.png?height=224&amp;width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14400"/>
            <a:ext cx="1872341" cy="1048512"/>
          </a:xfrm>
          <a:prstGeom prst="rect">
            <a:avLst/>
          </a:prstGeom>
          <a:noFill/>
        </p:spPr>
      </p:pic>
      <p:pic>
        <p:nvPicPr>
          <p:cNvPr id="50184" name="Picture 8" descr="http://cip.org.pt/wp-content/uploads/2016/02/drapeau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048000" cy="2312804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5 . Instituições da União Europeia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922520"/>
          </a:xfrm>
        </p:spPr>
        <p:txBody>
          <a:bodyPr>
            <a:normAutofit fontScale="92500" lnSpcReduction="20000"/>
          </a:bodyPr>
          <a:lstStyle/>
          <a:p>
            <a:r>
              <a:rPr lang="pt-PT" b="1" u="sng" dirty="0" smtClean="0"/>
              <a:t>Parlamento europeu </a:t>
            </a:r>
          </a:p>
          <a:p>
            <a:r>
              <a:rPr lang="pt-PT" sz="1900" dirty="0" smtClean="0"/>
              <a:t>Instituição eleita por sufrágio universal ( mais democrática )-Representa os mais 500 milhões de cidadãos  europeus ;</a:t>
            </a:r>
          </a:p>
          <a:p>
            <a:r>
              <a:rPr lang="pt-PT" sz="1900" dirty="0" smtClean="0"/>
              <a:t>Composta  por 751deputados eleitos pelos cidadãos dos vários estados eleitos por 5 anos , agrupando – se por afinidade politica ;</a:t>
            </a:r>
          </a:p>
          <a:p>
            <a:r>
              <a:rPr lang="pt-PT" sz="1900" dirty="0" smtClean="0"/>
              <a:t>Tem, sede em Estrasburgo – França</a:t>
            </a:r>
          </a:p>
          <a:p>
            <a:r>
              <a:rPr lang="pt-PT" sz="1900" b="1" u="sng" dirty="0" smtClean="0"/>
              <a:t>As suas principais funções : </a:t>
            </a:r>
          </a:p>
          <a:p>
            <a:r>
              <a:rPr lang="pt-PT" sz="1900" dirty="0" smtClean="0"/>
              <a:t>Adotar os atos legislativos europeus </a:t>
            </a:r>
          </a:p>
          <a:p>
            <a:pPr lvl="1"/>
            <a:r>
              <a:rPr lang="pt-PT" sz="1900" dirty="0" smtClean="0"/>
              <a:t>Promoção da adoção da legislação da U.E. nos vários estados .;</a:t>
            </a:r>
          </a:p>
          <a:p>
            <a:pPr lvl="1"/>
            <a:r>
              <a:rPr lang="pt-PT" sz="1900" dirty="0" smtClean="0"/>
              <a:t> Aprova a adesão ou não de novos países  ;</a:t>
            </a:r>
          </a:p>
          <a:p>
            <a:pPr lvl="1"/>
            <a:r>
              <a:rPr lang="pt-PT" sz="1900" dirty="0" smtClean="0"/>
              <a:t>Elabora nova legislação sempre que necessário . </a:t>
            </a:r>
          </a:p>
          <a:p>
            <a:r>
              <a:rPr lang="pt-PT" sz="1900" b="1" u="sng" dirty="0" smtClean="0"/>
              <a:t>Controlo democrático </a:t>
            </a:r>
            <a:endParaRPr lang="pt-PT" sz="1900" dirty="0" smtClean="0"/>
          </a:p>
          <a:p>
            <a:r>
              <a:rPr lang="pt-PT" sz="1900" dirty="0" smtClean="0"/>
              <a:t>Controla de forma democrática as outas instituições europeias . </a:t>
            </a:r>
          </a:p>
          <a:p>
            <a:r>
              <a:rPr lang="pt-PT" sz="1900" b="1" u="sng" dirty="0" smtClean="0"/>
              <a:t>Poder Orçamental </a:t>
            </a:r>
          </a:p>
          <a:p>
            <a:r>
              <a:rPr lang="pt-PT" sz="1900" dirty="0" smtClean="0"/>
              <a:t>Decide o orçamento anal da U.E. ( conjuntamente pelo concelho Europeu ) ;</a:t>
            </a:r>
          </a:p>
          <a:p>
            <a:r>
              <a:rPr lang="pt-PT" sz="1900" dirty="0" smtClean="0"/>
              <a:t> Assinatura do orçamento pelo presidente do parlamento que só depois </a:t>
            </a:r>
            <a:r>
              <a:rPr lang="pt-PT" sz="2000" dirty="0" smtClean="0"/>
              <a:t>entrara em vigor </a:t>
            </a:r>
          </a:p>
          <a:p>
            <a:pPr lvl="1"/>
            <a:endParaRPr lang="pt-PT" sz="1900" dirty="0" smtClean="0"/>
          </a:p>
          <a:p>
            <a:pPr lvl="1"/>
            <a:endParaRPr lang="pt-PT" sz="1900" dirty="0" smtClean="0"/>
          </a:p>
        </p:txBody>
      </p:sp>
      <p:pic>
        <p:nvPicPr>
          <p:cNvPr id="4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pt-PT" dirty="0" smtClean="0"/>
              <a:t>  Parlamento         Europeu </a:t>
            </a:r>
            <a:endParaRPr lang="pt-PT" dirty="0"/>
          </a:p>
        </p:txBody>
      </p:sp>
      <p:pic>
        <p:nvPicPr>
          <p:cNvPr id="5" name="Picture 2" descr="Ficheiro:2007 07 16 parlament europejski bruksela 21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26670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81000" y="419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dirty="0" smtClean="0"/>
              <a:t> FIG 1: Interior do Parlamento Europeu em Bruxelas.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 flipH="1">
            <a:off x="0" y="4267200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9" name="Picture 17" descr="Martin Schulz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2724150" cy="195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5181600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333333"/>
                </a:solidFill>
              </a:rPr>
              <a:t>FIG 1: Martin Schulz</a:t>
            </a:r>
            <a:endParaRPr lang="pt-PT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COMISSÃO EUROPEIA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pt-PT" sz="1900" dirty="0" smtClean="0"/>
              <a:t>Constituída por comissários escolhidos pelos governos dos vários países . </a:t>
            </a:r>
          </a:p>
          <a:p>
            <a:r>
              <a:rPr lang="pt-PT" sz="1900" dirty="0" smtClean="0"/>
              <a:t>Propõem legislação ao parlamento e ao conselho </a:t>
            </a:r>
          </a:p>
          <a:p>
            <a:r>
              <a:rPr lang="pt-PT" sz="1900" dirty="0" smtClean="0"/>
              <a:t>Gere e executa as politicas da U.E. , o orçamento e os  programas adotados pelo Parlamento Europeu pelo conselho da U.E. </a:t>
            </a:r>
          </a:p>
          <a:p>
            <a:r>
              <a:rPr lang="pt-PT" sz="1900" dirty="0" smtClean="0"/>
              <a:t>Faz cumprir a legislação europeia juntamente com o tribunal de justiça . </a:t>
            </a:r>
          </a:p>
          <a:p>
            <a:r>
              <a:rPr lang="pt-PT" sz="1900" dirty="0" smtClean="0"/>
              <a:t>Representa a U . E internacionalmente fazendo acordos principalmente ao nível do comércio  e da cooperação ;</a:t>
            </a:r>
          </a:p>
          <a:p>
            <a:r>
              <a:rPr lang="pt-PT" sz="1900" dirty="0" smtClean="0"/>
              <a:t>Comissão Europeia está sediada em Bruxelas ( Bélgica ) também tem serviços no Luxemburgo e representações em todos os países da U.E.  </a:t>
            </a:r>
          </a:p>
          <a:p>
            <a:pPr>
              <a:buNone/>
            </a:pPr>
            <a:r>
              <a:rPr lang="pt-PT" sz="2400" b="1" u="sng" dirty="0" smtClean="0"/>
              <a:t> Principal órgão onde são tomadas as decisões da U.E. </a:t>
            </a:r>
          </a:p>
          <a:p>
            <a:pPr>
              <a:buNone/>
            </a:pPr>
            <a:r>
              <a:rPr lang="pt-PT" sz="2400" b="1" u="sng" dirty="0" smtClean="0"/>
              <a:t> Composição :</a:t>
            </a:r>
            <a:endParaRPr lang="pt-PT" sz="2400" dirty="0" smtClean="0"/>
          </a:p>
          <a:p>
            <a:pPr lvl="1"/>
            <a:r>
              <a:rPr lang="pt-PT" sz="2000" dirty="0" smtClean="0"/>
              <a:t>Chefes de estado ou governos dos vários países da U.E. e o presidente da comissão Europeia. </a:t>
            </a:r>
          </a:p>
          <a:p>
            <a:pPr lvl="1"/>
            <a:r>
              <a:rPr lang="pt-PT" sz="2000" dirty="0" smtClean="0"/>
              <a:t> As reuniões são presididas em sistema se rotatividade em cada  meses pelo estado que detém a presidência do conselho da U.E. </a:t>
            </a:r>
          </a:p>
          <a:p>
            <a:pPr lvl="1"/>
            <a:r>
              <a:rPr lang="pt-PT" sz="2000" dirty="0" smtClean="0"/>
              <a:t>Decide sobre a política da comunidade (propriedade e agenda politica ) desde 2009 existe um presidente em conselho Europeu eleito por 2,5 anos . </a:t>
            </a:r>
          </a:p>
          <a:p>
            <a:endParaRPr lang="pt-PT" sz="1900" dirty="0" smtClean="0"/>
          </a:p>
          <a:p>
            <a:endParaRPr lang="pt-PT" sz="2000" dirty="0"/>
          </a:p>
        </p:txBody>
      </p:sp>
      <p:pic>
        <p:nvPicPr>
          <p:cNvPr id="4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pt-PT" b="1" u="sng" dirty="0" smtClean="0"/>
              <a:t>Principais funções : 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Adota conjuntamente com o parlamento Europeu  atos legislativos , 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Coordena politicas económicas dos estados Membros . 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Celebra acordos internacionais . 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Aprova com o parlamento europeu o orçamento da U.E . 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Desenvolve a política externa e de segurança comum da U.E. (PESC )</a:t>
            </a:r>
          </a:p>
          <a:p>
            <a:pPr marL="514350" indent="-514350">
              <a:buFont typeface="+mj-lt"/>
              <a:buAutoNum type="romanUcPeriod"/>
            </a:pPr>
            <a:r>
              <a:rPr lang="pt-PT" sz="2000" dirty="0" smtClean="0"/>
              <a:t>Coordena e coopera com tribunais e forças politicas nacionais dos estados - membros em matéria penal </a:t>
            </a:r>
          </a:p>
          <a:p>
            <a:pPr marL="514350" indent="-514350">
              <a:buFont typeface="+mj-lt"/>
              <a:buAutoNum type="romanUcPeriod"/>
            </a:pPr>
            <a:endParaRPr lang="pt-PT" sz="2000" dirty="0" smtClean="0"/>
          </a:p>
          <a:p>
            <a:pPr marL="514350" indent="-514350">
              <a:buFont typeface="+mj-lt"/>
              <a:buAutoNum type="romanUcPeriod"/>
            </a:pPr>
            <a:endParaRPr lang="pt-PT" sz="2000" dirty="0" smtClean="0"/>
          </a:p>
          <a:p>
            <a:pPr marL="514350" indent="-514350">
              <a:buNone/>
            </a:pPr>
            <a:endParaRPr lang="pt-PT" sz="2400" dirty="0" smtClean="0"/>
          </a:p>
        </p:txBody>
      </p:sp>
      <p:pic>
        <p:nvPicPr>
          <p:cNvPr id="4" name="Picture 6" descr="http://upload.wikimedia.org/wikipedia/commons/thumb/d/d0/Justus_Lipsius_tout_le_nord-est_689_MOD.jpg/220px-Justus_Lipsius_tout_le_nord-est_689_M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219551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7" descr="Jean-Claude Junc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5334000" y="6324600"/>
            <a:ext cx="1712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PT" sz="1400" b="1" dirty="0" smtClean="0">
                <a:solidFill>
                  <a:srgbClr val="404040"/>
                </a:solidFill>
              </a:rPr>
              <a:t>FIG 4 : Jean-Claude </a:t>
            </a:r>
            <a:r>
              <a:rPr lang="pt-PT" sz="1400" b="1" dirty="0" err="1">
                <a:solidFill>
                  <a:srgbClr val="404040"/>
                </a:solidFill>
              </a:rPr>
              <a:t>Juncker</a:t>
            </a:r>
            <a:endParaRPr lang="pt-PT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43000" y="6019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 3  :Sede do Conselho da União Europeia, Bruxelas.</a:t>
            </a:r>
            <a:endParaRPr lang="pt-PT" dirty="0"/>
          </a:p>
        </p:txBody>
      </p:sp>
      <p:pic>
        <p:nvPicPr>
          <p:cNvPr id="8" name="Picture 6" descr="Ficheiro: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TRIBUNAL DE JUSTIÇA DA U.E.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Tem como missão garantir a uniformidade da interpretação e aplicação da legislação da U.E. nos vários Estados   Membros . </a:t>
            </a:r>
          </a:p>
          <a:p>
            <a:r>
              <a:rPr lang="pt-PT" sz="2000" dirty="0" smtClean="0"/>
              <a:t>Faz cumprir a legislação por parte dos Estados Membros e das instituições da U.E. </a:t>
            </a:r>
          </a:p>
          <a:p>
            <a:pPr lvl="1"/>
            <a:r>
              <a:rPr lang="pt-PT" sz="2000" dirty="0" smtClean="0"/>
              <a:t> Pode pronunciar acerca de litígios entre Estado-Membros , instituições da U.E. assim como pessoas singulares e coletivas . </a:t>
            </a:r>
          </a:p>
          <a:p>
            <a:pPr lvl="1"/>
            <a:endParaRPr lang="pt-PT" dirty="0"/>
          </a:p>
        </p:txBody>
      </p:sp>
      <p:pic>
        <p:nvPicPr>
          <p:cNvPr id="4" name="Picture 2" descr="http://upload.wikimedia.org/wikipedia/commons/thumb/a/ab/Europ%C3%A4ischer_Gerichtshof.jpg/300px-Europ%C3%A4ischer_Gerichtsho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250970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4876800" y="4495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181600" y="4800600"/>
            <a:ext cx="320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dirty="0" smtClean="0"/>
              <a:t>FIG 5 :  </a:t>
            </a:r>
            <a:r>
              <a:rPr lang="pt-PT" sz="1400" dirty="0">
                <a:latin typeface="+mn-lt"/>
              </a:rPr>
              <a:t>Sede do Tribunal de Justiça, no Luxemburgo</a:t>
            </a:r>
            <a:endParaRPr lang="pt-PT" sz="1300" dirty="0">
              <a:latin typeface="+mn-lt"/>
            </a:endParaRPr>
          </a:p>
        </p:txBody>
      </p:sp>
      <p:pic>
        <p:nvPicPr>
          <p:cNvPr id="7" name="Picture 6" descr="Ficheiro: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TRIBUNAL DE CONTAS DA U.E.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Supervisiona a  execução do orçamento da U.E.  e  garante que a gestão seja eficaz e transparente . </a:t>
            </a:r>
          </a:p>
          <a:p>
            <a:r>
              <a:rPr lang="pt-PT" sz="2000" dirty="0" smtClean="0"/>
              <a:t> Dá pareceres sobre propostas de legislação financeira da U.E. ( luta contra a fraude ) . </a:t>
            </a:r>
            <a:endParaRPr lang="pt-PT" sz="2000" dirty="0"/>
          </a:p>
        </p:txBody>
      </p:sp>
      <p:pic>
        <p:nvPicPr>
          <p:cNvPr id="4" name="Picture 4" descr="Tribunal de Contas Europeu, Luxemburgo © 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3563937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5638800" y="4495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 6 : Sede do Tribunal de Contas, no Luxemburgo</a:t>
            </a:r>
            <a:endParaRPr lang="pt-PT" dirty="0"/>
          </a:p>
        </p:txBody>
      </p:sp>
      <p:pic>
        <p:nvPicPr>
          <p:cNvPr id="6" name="Picture 6" descr="Ficheiro:Flag of Europ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 descr="C:\Users\TOSHIBA\Desktop\zona-do-eu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85800" y="5867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 7: A zona Euro </a:t>
            </a:r>
            <a:endParaRPr lang="pt-P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6 . As vantagens do Euro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 O valor de cada moeda podia subir ou descer a qualquer momento, as pessoas ganhavam ou perdiam conforme o dia em que faziam a troca </a:t>
            </a: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As viagens a outros países da União Europeia tornam-se mais fáceis e mais baratas porque não é necessário fazer câmbios.</a:t>
            </a: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Pode-se comparar melhor os preços dos mesmos produtos nos diferentes países, porque estão todos marcados em EUROS.</a:t>
            </a: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Os salários, as poupanças e as reformas tornam-se mais estáveis, porque o valor da moeda é mais estável.</a:t>
            </a:r>
          </a:p>
          <a:p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Facilita o comércio e portanto, contribui para o desenvolvimento de todas as atividades e para a criação de emprego.</a:t>
            </a:r>
            <a:endParaRPr lang="pt-PT" sz="2000" dirty="0"/>
          </a:p>
        </p:txBody>
      </p:sp>
      <p:pic>
        <p:nvPicPr>
          <p:cNvPr id="4" name="Picture 2" descr="Ficheiro:Euro coins version 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5478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7 . As desvantagens do Euro: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 O custo da transformação das moedas das várias nações numa única moeda. Bilhões de euros foram gastos não apenas produzindo uma nova unidade monetária, mas também com a mudança de sistemas de contabilidade, programas, material impresso, sinais, máquinas de venda automática, parquímetros, cabines telefónicas e todo o tipo de máquina que aceita dinheiro. </a:t>
            </a: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Foram necessárias muitas horas de treino para os funcionários, gerentes e mesmo clientes nesses países. </a:t>
            </a:r>
          </a:p>
          <a:p>
            <a:endParaRPr lang="pt-PT" alt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Os roubos e enganos que foram causados à população, principalmente a mais idosa que estava menos familiarizada com a moeda. </a:t>
            </a:r>
          </a:p>
          <a:p>
            <a:r>
              <a:rPr lang="pt-PT" altLang="pt-PT" sz="2000" dirty="0" smtClean="0"/>
              <a:t> </a:t>
            </a:r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Negócios que não se fizeram porque a população não dominava o valor da moeda nova.</a:t>
            </a:r>
          </a:p>
          <a:p>
            <a:endParaRPr lang="pt-PT" alt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altLang="pt-PT" sz="2000" dirty="0" smtClean="0">
                <a:latin typeface="Times New Roman" pitchFamily="18" charset="0"/>
                <a:cs typeface="Times New Roman" pitchFamily="18" charset="0"/>
              </a:rPr>
              <a:t>Problemas relacionados com a saúde da população relacionada com a mudança de moeda</a:t>
            </a:r>
          </a:p>
          <a:p>
            <a:endParaRPr lang="pt-PT" alt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cheiro:Euro coins version 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5478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8. A moeda Única :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Desde o dia 1 de janeiro de 2002 , o euro existe em moeda e notas . </a:t>
            </a:r>
          </a:p>
          <a:p>
            <a:r>
              <a:rPr lang="pt-PT" sz="2000" dirty="0" smtClean="0"/>
              <a:t>A zona euro é composta por vários países que adotaram a moeda : Alemanha , Áustria , Chipre , Eslováquia , Eslovénia , Espanha , Estónia , Finlândia , França , Grécia , Irlanda , Itália , Letónia , Lituânia , Luxemburgo , Malta , Países baixos e Portugal. Alguns países fora da união europeia também usam o euro : Andorra , Mónaco , São Marino , Kosovo , Montenegro e Vaticano . </a:t>
            </a:r>
          </a:p>
          <a:p>
            <a:r>
              <a:rPr lang="pt-PT" altLang="pt-PT" sz="2000" dirty="0" smtClean="0"/>
              <a:t>Atualmente, nove países da União Europeia não adotaram o Euro como moeda oficial: Bulgária , Croácia , Dinamarca , Hungria,  Polónia , Roménia, Reino Unido , Republica Checa e Suécia. </a:t>
            </a:r>
            <a:endParaRPr lang="pt-PT" sz="2000" dirty="0" smtClean="0"/>
          </a:p>
          <a:p>
            <a:r>
              <a:rPr lang="pt-PT" sz="2000" dirty="0" smtClean="0"/>
              <a:t>Atualmente </a:t>
            </a:r>
            <a:r>
              <a:rPr lang="pt-PT" altLang="pt-PT" sz="2000" dirty="0" smtClean="0"/>
              <a:t> dos 28 Estados-membros da União Europeia, 19 adotam o euro como a moeda oficial. A população total da Zona Euro supera os 323 milhões de habitantes . </a:t>
            </a:r>
            <a:endParaRPr lang="pt-PT" sz="2000" dirty="0"/>
          </a:p>
        </p:txBody>
      </p:sp>
      <p:pic>
        <p:nvPicPr>
          <p:cNvPr id="5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INDICE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smtClean="0"/>
              <a:t>. Introdução ;</a:t>
            </a:r>
          </a:p>
          <a:p>
            <a:r>
              <a:rPr lang="pt-PT" dirty="0" smtClean="0"/>
              <a:t>1.  Historial da união Europeia ; 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dirty="0" smtClean="0"/>
              <a:t>2. O que é a União Europeia; </a:t>
            </a:r>
          </a:p>
          <a:p>
            <a:r>
              <a:rPr lang="pt-PT" dirty="0" smtClean="0"/>
              <a:t>3. Os diferentes alargamentos da União Europeia;</a:t>
            </a:r>
          </a:p>
          <a:p>
            <a:r>
              <a:rPr lang="pt-PT" dirty="0" smtClean="0"/>
              <a:t>4. Os objetivos/vantagens da União Europeia;</a:t>
            </a:r>
          </a:p>
          <a:p>
            <a:r>
              <a:rPr lang="pt-PT" dirty="0" smtClean="0"/>
              <a:t>5. As desvantagens da União Europeia;</a:t>
            </a:r>
          </a:p>
          <a:p>
            <a:r>
              <a:rPr lang="pt-PT" dirty="0" smtClean="0"/>
              <a:t>6. As várias instituições da União Europeia e as suas principais funções;</a:t>
            </a:r>
          </a:p>
          <a:p>
            <a:r>
              <a:rPr lang="pt-PT" dirty="0" smtClean="0"/>
              <a:t>7. A moeda única: vantagens e desvantagens;</a:t>
            </a:r>
          </a:p>
          <a:p>
            <a:r>
              <a:rPr lang="pt-PT" dirty="0" smtClean="0"/>
              <a:t>8. Os países que possuem a moeda única (euro) e os outros (as moedas que utilizam).</a:t>
            </a:r>
          </a:p>
          <a:p>
            <a:r>
              <a:rPr lang="pt-PT" dirty="0" smtClean="0"/>
              <a:t>9. A opinião pessoal do aluno/a sobre a União Europeia no geral e para Portugal </a:t>
            </a:r>
          </a:p>
          <a:p>
            <a:r>
              <a:rPr lang="pt-PT" dirty="0" smtClean="0"/>
              <a:t>10- Itália ;</a:t>
            </a:r>
          </a:p>
          <a:p>
            <a:r>
              <a:rPr lang="pt-PT" dirty="0" smtClean="0"/>
              <a:t>Bibliografia </a:t>
            </a:r>
            <a:endParaRPr lang="pt-P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9. Opinião  pessoal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000" dirty="0" smtClean="0"/>
              <a:t> O dever de mudar o mundo , cabe sem duvida a cada um de nos , mas os detentores do poder e da riqueza utilizam o poder de uma forma que explora as fragilidades dos menos desenvolvidos . Com o fim da segunda guerra mundial o objetivo principal da união europeia seria que todos os cidadãos desses países vivessem em paz e segurança na Europa . Penso que esse objetivo tem vindo a ser atingido . </a:t>
            </a:r>
          </a:p>
          <a:p>
            <a:r>
              <a:rPr lang="pt-PT" sz="2000" dirty="0" smtClean="0"/>
              <a:t>Portugal como todos os outros países melhoraram as condições de vida dos cidadãos . Penso que as vantagens superam as desvantagens . </a:t>
            </a:r>
          </a:p>
          <a:p>
            <a:r>
              <a:rPr lang="pt-PT" sz="2000" dirty="0" smtClean="0"/>
              <a:t>Com uso da mesma moeda , o euro veio facilitar a compra e venda em toda a união europeia . Podemos  viajar sem sermos controlados nas fronteiras , estudar e trabalhar usufruindo dos mesmos direitos e deveres dos vários Estados- membros .</a:t>
            </a:r>
          </a:p>
          <a:p>
            <a:r>
              <a:rPr lang="pt-PT" sz="2000" dirty="0" smtClean="0"/>
              <a:t>Há sem duvida muitas coisas que a união europeia faz para que possamos viver em segurança , mesmo na atualidade com a amaça constante do terrorismo . </a:t>
            </a:r>
          </a:p>
          <a:p>
            <a:r>
              <a:rPr lang="pt-PT" sz="2000" dirty="0" smtClean="0"/>
              <a:t>Portugal evoluiu sem duvida a todos os niveis mas o seu futuro passara pela economia e a sociedade do conhecimento e a sociedade do conhecimento , pois o conhecimento será matéria prima para o seu desenvolvimento . </a:t>
            </a:r>
            <a:endParaRPr lang="pt-PT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1143000"/>
          </a:xfrm>
        </p:spPr>
        <p:txBody>
          <a:bodyPr>
            <a:noAutofit/>
          </a:bodyPr>
          <a:lstStyle/>
          <a:p>
            <a:r>
              <a:rPr lang="pt-PT" sz="9600" i="1" dirty="0" smtClean="0">
                <a:latin typeface="Agency FB" pitchFamily="34" charset="0"/>
              </a:rPr>
              <a:t>          10 . </a:t>
            </a:r>
            <a:r>
              <a:rPr lang="pt-PT" sz="9600" i="1" dirty="0" smtClean="0">
                <a:latin typeface="+mn-lt"/>
              </a:rPr>
              <a:t>Itália </a:t>
            </a:r>
            <a:endParaRPr lang="pt-PT" sz="9600" i="1" dirty="0">
              <a:latin typeface="+mn-lt"/>
            </a:endParaRPr>
          </a:p>
        </p:txBody>
      </p:sp>
      <p:pic>
        <p:nvPicPr>
          <p:cNvPr id="36866" name="Picture 2" descr="http://3.bp.blogspot.com/--pvu4TWMSaI/T0F4tT8qbkI/AAAAAAAAAVk/DKYF1rq4IA4/s1600/MAPPA_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3657600" cy="4341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pt-PT" sz="2000" b="1" dirty="0" smtClean="0"/>
              <a:t>Área</a:t>
            </a:r>
            <a:r>
              <a:rPr lang="pt-PT" sz="2000" dirty="0" smtClean="0"/>
              <a:t>- 301, 3 mil km 2 </a:t>
            </a:r>
          </a:p>
          <a:p>
            <a:r>
              <a:rPr lang="pt-PT" sz="2000" b="1" dirty="0" smtClean="0"/>
              <a:t>Capital</a:t>
            </a:r>
            <a:r>
              <a:rPr lang="pt-PT" sz="2000" dirty="0" smtClean="0"/>
              <a:t> – Roma </a:t>
            </a:r>
          </a:p>
          <a:p>
            <a:r>
              <a:rPr lang="pt-PT" sz="2000" b="1" dirty="0" smtClean="0"/>
              <a:t>População </a:t>
            </a:r>
            <a:r>
              <a:rPr lang="pt-PT" sz="2000" dirty="0" smtClean="0"/>
              <a:t>– 59 . 849. 093 (2015 ) </a:t>
            </a:r>
          </a:p>
          <a:p>
            <a:r>
              <a:rPr lang="pt-PT" sz="2000" b="1" dirty="0" smtClean="0"/>
              <a:t>Moeda</a:t>
            </a:r>
            <a:r>
              <a:rPr lang="pt-PT" sz="2000" dirty="0" smtClean="0"/>
              <a:t> – Euro </a:t>
            </a:r>
          </a:p>
          <a:p>
            <a:r>
              <a:rPr lang="pt-PT" sz="2000" b="1" dirty="0" smtClean="0"/>
              <a:t> Localização espacial </a:t>
            </a:r>
            <a:r>
              <a:rPr lang="pt-PT" sz="2000" dirty="0" smtClean="0"/>
              <a:t>– Situa-se na região sul da europa é limitada a norte pelos Alpes com cerca de 1300km . Situando o ponto mais alto – monte branco ( 4810 m ) </a:t>
            </a:r>
          </a:p>
          <a:p>
            <a:r>
              <a:rPr lang="pt-PT" sz="2000" dirty="0" smtClean="0"/>
              <a:t>Itália faz fronteira a noroeste com França a norte com Suíça e Áustria e a nordeste com Eslovénia . </a:t>
            </a:r>
          </a:p>
          <a:p>
            <a:r>
              <a:rPr lang="pt-PT" sz="2000" dirty="0" smtClean="0"/>
              <a:t> A ocidente do arco alpino , começam os Alpinos que se estendem ao longo da península ibérica  por cerca de 1200 km sendo a altitude máxima no </a:t>
            </a:r>
            <a:r>
              <a:rPr lang="pt-PT" sz="2000" dirty="0" err="1" smtClean="0"/>
              <a:t>Gransasso</a:t>
            </a:r>
            <a:r>
              <a:rPr lang="pt-PT" sz="2000" dirty="0" smtClean="0"/>
              <a:t> d´Itália ( 2924 m ) </a:t>
            </a:r>
          </a:p>
          <a:p>
            <a:r>
              <a:rPr lang="pt-PT" sz="2000" dirty="0" smtClean="0"/>
              <a:t>Delimitado pelo arco alpino  a norte e pela parte setentrional dos alpinos ao sul situa – se a maior planície da Europa Meridional – </a:t>
            </a:r>
            <a:r>
              <a:rPr lang="pt-PT" sz="2000" dirty="0" err="1" smtClean="0"/>
              <a:t>Pianeira</a:t>
            </a:r>
            <a:r>
              <a:rPr lang="pt-PT" sz="2000" dirty="0" smtClean="0"/>
              <a:t>  </a:t>
            </a:r>
            <a:r>
              <a:rPr lang="pt-PT" sz="2000" dirty="0" err="1" smtClean="0"/>
              <a:t>Padana</a:t>
            </a:r>
            <a:r>
              <a:rPr lang="pt-PT" sz="2000" dirty="0" smtClean="0"/>
              <a:t> ( 46 000 km 2) nome pelo qual mais conhecida planície  do pó . O  seu relevo é variado destacando –se assim os Alpinos , </a:t>
            </a:r>
            <a:r>
              <a:rPr lang="pt-PT" sz="2000" dirty="0" err="1" smtClean="0"/>
              <a:t>Gran</a:t>
            </a:r>
            <a:r>
              <a:rPr lang="pt-PT" sz="2000" dirty="0" smtClean="0"/>
              <a:t> Sasso e a Planície do pó .</a:t>
            </a:r>
          </a:p>
          <a:p>
            <a:pPr fontAlgn="base"/>
            <a:r>
              <a:rPr lang="pt-PT" sz="2000" b="1" dirty="0" smtClean="0"/>
              <a:t>   Hidrografia : </a:t>
            </a:r>
          </a:p>
          <a:p>
            <a:pPr fontAlgn="base"/>
            <a:r>
              <a:rPr lang="pt-PT" sz="2000" dirty="0" smtClean="0"/>
              <a:t>O mais importante rio da Itália é o Rio Pó, com 643 km de extensão, que nasce em </a:t>
            </a:r>
            <a:r>
              <a:rPr lang="pt-PT" sz="2000" dirty="0" err="1" smtClean="0"/>
              <a:t>Monviso</a:t>
            </a:r>
            <a:r>
              <a:rPr lang="pt-PT" sz="2000" dirty="0" smtClean="0"/>
              <a:t> e desemboca no Mar Adriático. Todos os rios da Itália, assim como o Pó, são curtos, devido ao seu território "comprido" e a posição geográfica das suas cadeias de montanhas.</a:t>
            </a:r>
          </a:p>
          <a:p>
            <a:pPr fontAlgn="base"/>
            <a:r>
              <a:rPr lang="pt-PT" sz="2000" dirty="0" smtClean="0"/>
              <a:t>A rocha calcária do fundo do leito do Rio Pó e também o derretimento do gelo das montanhas, fazem as águas serem cristalinas, propiciando belas paisagens.</a:t>
            </a:r>
          </a:p>
          <a:p>
            <a:endParaRPr lang="pt-PT" sz="2000" dirty="0" smtClean="0"/>
          </a:p>
          <a:p>
            <a:endParaRPr lang="pt-PT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pt-PT" sz="2000" b="1" dirty="0" smtClean="0"/>
              <a:t>Governo – </a:t>
            </a:r>
            <a:r>
              <a:rPr lang="pt-PT" sz="2000" dirty="0" smtClean="0"/>
              <a:t>Republica parlamentar </a:t>
            </a:r>
          </a:p>
          <a:p>
            <a:r>
              <a:rPr lang="pt-PT" sz="2000" b="1" dirty="0" err="1" smtClean="0"/>
              <a:t>Linguas</a:t>
            </a:r>
            <a:r>
              <a:rPr lang="pt-PT" sz="2000" b="1" dirty="0" smtClean="0"/>
              <a:t> – </a:t>
            </a:r>
            <a:r>
              <a:rPr lang="pt-PT" sz="2000" dirty="0" smtClean="0"/>
              <a:t>italiano , francês , alemão e esloveno </a:t>
            </a:r>
          </a:p>
          <a:p>
            <a:r>
              <a:rPr lang="pt-PT" sz="2000" b="1" dirty="0" smtClean="0"/>
              <a:t>Religião – </a:t>
            </a:r>
            <a:r>
              <a:rPr lang="pt-PT" sz="2000" dirty="0" smtClean="0"/>
              <a:t>( 83 % católicos romanos ) </a:t>
            </a:r>
          </a:p>
          <a:p>
            <a:r>
              <a:rPr lang="pt-PT" sz="2000" b="1" dirty="0" smtClean="0"/>
              <a:t>Clima – </a:t>
            </a:r>
            <a:r>
              <a:rPr lang="pt-PT" sz="2000" dirty="0" smtClean="0"/>
              <a:t>mediterrânico , as temperaturas médias em Roma variam de 4- 11 º C em janeiro a 20 – 30 º C em julho . </a:t>
            </a:r>
          </a:p>
          <a:p>
            <a:r>
              <a:rPr lang="pt-PT" sz="2000" b="1" dirty="0" smtClean="0"/>
              <a:t>Produções Primárias – </a:t>
            </a:r>
            <a:r>
              <a:rPr lang="pt-PT" sz="2000" dirty="0" smtClean="0"/>
              <a:t>cereais , batatas , açúcar , vegetais , fruta , citrinos , ovos , azeitonas , gado , peixe , petróleo e gás natural , amianto , potássio , minério de ferro , enxofre , zinco, mercúrio  e mármore … </a:t>
            </a:r>
          </a:p>
          <a:p>
            <a:r>
              <a:rPr lang="pt-PT" sz="2000" b="1" dirty="0" smtClean="0"/>
              <a:t>Produções económicas – </a:t>
            </a:r>
            <a:r>
              <a:rPr lang="pt-PT" sz="2000" dirty="0" smtClean="0"/>
              <a:t>Ferro , aço , automóveis , produtos químicos  , refinação de gás , maquinaria , têxteis , vestuário , agricultura , industrias alimentares , vinho , pesca , turismo . </a:t>
            </a:r>
            <a:endParaRPr lang="pt-PT" sz="2000" b="1" dirty="0" smtClean="0"/>
          </a:p>
          <a:p>
            <a:r>
              <a:rPr lang="pt-PT" sz="2000" dirty="0" smtClean="0"/>
              <a:t> </a:t>
            </a:r>
            <a:r>
              <a:rPr lang="pt-PT" sz="2000" b="1" dirty="0" smtClean="0"/>
              <a:t>esperança de vida- </a:t>
            </a:r>
            <a:r>
              <a:rPr lang="pt-PT" sz="2000" dirty="0" smtClean="0"/>
              <a:t>homens 72 % , mulheres 76% </a:t>
            </a:r>
          </a:p>
          <a:p>
            <a:r>
              <a:rPr lang="pt-PT" sz="2000" b="1" dirty="0" smtClean="0"/>
              <a:t>Crescimento demográfico  anual (%) – </a:t>
            </a:r>
            <a:r>
              <a:rPr lang="pt-PT" sz="2000" dirty="0" smtClean="0"/>
              <a:t>0,3 </a:t>
            </a:r>
          </a:p>
          <a:p>
            <a:r>
              <a:rPr lang="pt-PT" sz="2000" b="1" dirty="0" smtClean="0"/>
              <a:t>Rendimento anual per capita (u $$ ) – </a:t>
            </a:r>
            <a:r>
              <a:rPr lang="pt-PT" sz="2000" dirty="0" smtClean="0"/>
              <a:t>1400 </a:t>
            </a:r>
          </a:p>
          <a:p>
            <a:r>
              <a:rPr lang="pt-PT" sz="2000" b="1" dirty="0" smtClean="0"/>
              <a:t>Exportações : </a:t>
            </a:r>
            <a:r>
              <a:rPr lang="pt-PT" sz="2000" dirty="0" smtClean="0"/>
              <a:t>maquinaria , produtos químicos,  derivados do petróleo, automóveis , vestuário , produtos alimentares ,  têxteis , ferro , aço , calçado . </a:t>
            </a:r>
          </a:p>
          <a:p>
            <a:r>
              <a:rPr lang="pt-PT" sz="2000" b="1" dirty="0" smtClean="0"/>
              <a:t>Presidente da republica  :  </a:t>
            </a:r>
            <a:r>
              <a:rPr lang="pt-PT" sz="2000" dirty="0" smtClean="0"/>
              <a:t>Sérgio </a:t>
            </a:r>
            <a:r>
              <a:rPr lang="pt-PT" sz="2000" dirty="0" err="1" smtClean="0"/>
              <a:t>Mattarela</a:t>
            </a:r>
            <a:endParaRPr lang="pt-PT" sz="2000" dirty="0" smtClean="0"/>
          </a:p>
          <a:p>
            <a:pPr>
              <a:buNone/>
            </a:pPr>
            <a:endParaRPr lang="pt-PT" sz="2000" b="1" dirty="0" smtClean="0"/>
          </a:p>
          <a:p>
            <a:endParaRPr lang="pt-PT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pt-PT" sz="2000" b="1" dirty="0" smtClean="0"/>
              <a:t>Monumentos : </a:t>
            </a:r>
            <a:r>
              <a:rPr lang="pt-PT" sz="2000" dirty="0" smtClean="0"/>
              <a:t>- Coliseu de Roma </a:t>
            </a:r>
            <a:br>
              <a:rPr lang="pt-PT" sz="2000" dirty="0" smtClean="0"/>
            </a:br>
            <a:r>
              <a:rPr lang="pt-PT" sz="2000" dirty="0" smtClean="0"/>
              <a:t>- Obelisco Salustiano</a:t>
            </a:r>
            <a:br>
              <a:rPr lang="pt-PT" sz="2000" dirty="0" smtClean="0"/>
            </a:br>
            <a:r>
              <a:rPr lang="pt-PT" sz="2000" dirty="0" smtClean="0"/>
              <a:t>- Basílica de São Pedro</a:t>
            </a:r>
            <a:br>
              <a:rPr lang="pt-PT" sz="2000" dirty="0" smtClean="0"/>
            </a:br>
            <a:r>
              <a:rPr lang="pt-PT" sz="2000" dirty="0" smtClean="0"/>
              <a:t>- Templo de Saturno</a:t>
            </a:r>
            <a:br>
              <a:rPr lang="pt-PT" sz="2000" dirty="0" smtClean="0"/>
            </a:br>
            <a:r>
              <a:rPr lang="pt-PT" sz="2000" dirty="0" smtClean="0"/>
              <a:t>- Templo de Apolo </a:t>
            </a:r>
            <a:r>
              <a:rPr lang="pt-PT" sz="2000" dirty="0" err="1" smtClean="0"/>
              <a:t>Sosiano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- Castelo de Santo Ângelo</a:t>
            </a:r>
            <a:br>
              <a:rPr lang="pt-PT" sz="2000" dirty="0" smtClean="0"/>
            </a:br>
            <a:r>
              <a:rPr lang="pt-PT" sz="2000" dirty="0" smtClean="0"/>
              <a:t>- Arco de Constantino</a:t>
            </a:r>
            <a:br>
              <a:rPr lang="pt-PT" sz="2000" dirty="0" smtClean="0"/>
            </a:br>
            <a:r>
              <a:rPr lang="pt-PT" sz="2000" dirty="0" smtClean="0"/>
              <a:t>- Templo de Adriano</a:t>
            </a:r>
            <a:br>
              <a:rPr lang="pt-PT" sz="2000" dirty="0" smtClean="0"/>
            </a:br>
            <a:r>
              <a:rPr lang="pt-PT" sz="2000" dirty="0" smtClean="0"/>
              <a:t>- Basílica de Constantino</a:t>
            </a:r>
            <a:br>
              <a:rPr lang="pt-PT" sz="2000" dirty="0" smtClean="0"/>
            </a:br>
            <a:r>
              <a:rPr lang="pt-PT" sz="2000" dirty="0" smtClean="0"/>
              <a:t>- Palácios Imperiais do Palatino</a:t>
            </a:r>
            <a:br>
              <a:rPr lang="pt-PT" sz="2000" dirty="0" smtClean="0"/>
            </a:br>
            <a:r>
              <a:rPr lang="pt-PT" sz="2000" dirty="0" smtClean="0"/>
              <a:t>- Termas de Caracala</a:t>
            </a:r>
          </a:p>
          <a:p>
            <a:endParaRPr lang="pt-PT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 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Apontamentos fornecidos pelo professor ,</a:t>
            </a:r>
          </a:p>
          <a:p>
            <a:r>
              <a:rPr lang="pt-PT" sz="2000" dirty="0" smtClean="0"/>
              <a:t>Imagens- Google </a:t>
            </a:r>
          </a:p>
          <a:p>
            <a:r>
              <a:rPr lang="pt-PT" sz="2000" dirty="0" smtClean="0"/>
              <a:t>Livros – Enciclopédia </a:t>
            </a:r>
            <a:r>
              <a:rPr lang="pt-PT" sz="2000" dirty="0" err="1" smtClean="0"/>
              <a:t>geografica</a:t>
            </a:r>
            <a:r>
              <a:rPr lang="pt-PT" sz="2000" dirty="0" smtClean="0"/>
              <a:t> , …. </a:t>
            </a:r>
          </a:p>
          <a:p>
            <a:r>
              <a:rPr lang="pt-PT" sz="2000" dirty="0" smtClean="0"/>
              <a:t>                     </a:t>
            </a:r>
            <a:endParaRPr lang="pt-PT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maria 2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Trabalho realizado por : </a:t>
            </a:r>
          </a:p>
          <a:p>
            <a:r>
              <a:rPr lang="pt-PT" dirty="0" smtClean="0"/>
              <a:t>Maria Manuel Bernardino Da Silva , nº 6 7 º b </a:t>
            </a: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Introdução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2000" spc="150" dirty="0" smtClean="0"/>
              <a:t>A união Europeia é uma das mais importantes organizações do mundo . Após a segunda guerra mundial , os países europeus destruídos pela guerra sentiram necessidade de se unirem para ultrapassarem dificuldades económicas e para evitarem novos conflitos . Esta organização foi fundada em 1957 , sob a designação de Comunidade Económica Europeia ( CEE ) , com a assinatura do tratado de Roma por seis países : França , países baixos , Bélgica , Luxemburgo , República federal da Alemanha e Itália . </a:t>
            </a:r>
          </a:p>
          <a:p>
            <a:r>
              <a:rPr lang="pt-PT" sz="2000" spc="150" dirty="0" smtClean="0"/>
              <a:t>Na sequência de vários , novos países foram  integrando a atual União Europeia (U.E.) . Atualmente , a U.E. é constituída por 28 estados-membro , continuando recetiva à adesão de novos Estados , desde que estes respeitem determinados critérios democráticos , políticos e económicos . </a:t>
            </a:r>
          </a:p>
          <a:p>
            <a:pPr>
              <a:buNone/>
            </a:pPr>
            <a:r>
              <a:rPr lang="pt-PT" sz="2000" dirty="0" smtClean="0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1.  Historial da união Europeia: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pt-PT" sz="3200" spc="150" dirty="0" smtClean="0"/>
          </a:p>
          <a:p>
            <a:r>
              <a:rPr lang="pt-PT" sz="3200" spc="150" dirty="0" smtClean="0"/>
              <a:t>Quando terminou a 2ª guerra Mundial (1939 – 1945 ), os dirigentes europeus tiveram necessidade de se unirem para reconstruir a Europa e possibilitarem as pessoas novas e melhores formas de ganhar a vida e melhorar a condição destas gentes que tinham sido tão devastadas pela guerra .  </a:t>
            </a:r>
          </a:p>
          <a:p>
            <a:r>
              <a:rPr lang="pt-PT" sz="3200" spc="150" dirty="0" smtClean="0"/>
              <a:t>O porquê seria para controlar as quantidades de carvão e aço que cada pais poderia dispor pois só assim se poderia saber quem fabricaria armas </a:t>
            </a:r>
          </a:p>
          <a:p>
            <a:r>
              <a:rPr lang="pt-PT" sz="3200" spc="150" dirty="0" smtClean="0"/>
              <a:t> Carvão  seria também necessário como combustível para as  fábricas; </a:t>
            </a:r>
          </a:p>
          <a:p>
            <a:r>
              <a:rPr lang="pt-PT" sz="3200" spc="150" dirty="0" smtClean="0"/>
              <a:t>- Aço – usado para fazer máquinas , estradas , casas .</a:t>
            </a:r>
          </a:p>
          <a:p>
            <a:r>
              <a:rPr lang="pt-PT" sz="3200" spc="150" dirty="0" smtClean="0"/>
              <a:t>Os lideres também pensavam que estivessem unidos à economia </a:t>
            </a:r>
            <a:r>
              <a:rPr lang="pt-PT" sz="3200" spc="150" dirty="0" err="1" smtClean="0"/>
              <a:t>seia</a:t>
            </a:r>
            <a:r>
              <a:rPr lang="pt-PT" sz="3200" spc="150" dirty="0" smtClean="0"/>
              <a:t> mais  forte :</a:t>
            </a:r>
          </a:p>
          <a:p>
            <a:r>
              <a:rPr lang="pt-PT" sz="3200" spc="150" dirty="0" smtClean="0"/>
              <a:t>- As pessoas teriam melhores empregos ;</a:t>
            </a:r>
          </a:p>
          <a:p>
            <a:r>
              <a:rPr lang="pt-PT" sz="3200" spc="150" dirty="0" smtClean="0"/>
              <a:t>-Alimentos suficientes ;</a:t>
            </a:r>
          </a:p>
          <a:p>
            <a:r>
              <a:rPr lang="pt-PT" sz="3200" spc="150" dirty="0" smtClean="0"/>
              <a:t>- Viveriam em segurança  .</a:t>
            </a:r>
          </a:p>
          <a:p>
            <a:endParaRPr lang="pt-PT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2. O que é a união Europeia 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/>
          </a:bodyPr>
          <a:lstStyle/>
          <a:p>
            <a:r>
              <a:rPr lang="pt-PT" sz="1800" spc="150" dirty="0" smtClean="0"/>
              <a:t>A união Europeia é uma união económica e politica de 28 estados :</a:t>
            </a:r>
          </a:p>
          <a:p>
            <a:r>
              <a:rPr lang="pt-PT" sz="1800" spc="150" dirty="0" smtClean="0"/>
              <a:t>Pode ser comparada a uma grande família . Na qual todos são solidários apesar de terem interesses  diferentes , têm que aceitar os outros de acordo com a sua língua , cultura pois o lema da U.E. é “ Unida na diversidade “ </a:t>
            </a:r>
          </a:p>
        </p:txBody>
      </p:sp>
      <p:pic>
        <p:nvPicPr>
          <p:cNvPr id="125954" name="Picture 2" descr="http://cip.org.pt/wp-content/uploads/2016/02/drapeau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81400"/>
            <a:ext cx="3790950" cy="2876551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3. Os diferentes alargamentos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000" b="1" i="1" dirty="0" smtClean="0"/>
              <a:t>Em 1957 pelo tratado de Roma fundou – se a CEE por 6 países – republica  Federal , Alemã , Bélgica , França  , Itália , Luxemburgo e Países Baixos . </a:t>
            </a:r>
          </a:p>
          <a:p>
            <a:r>
              <a:rPr lang="pt-PT" sz="2000" b="1" i="1" dirty="0" smtClean="0"/>
              <a:t>Com esta união esses países começaram a  crescer economicamente , o emprego a aumentar e as  condições de vida desses povos a melhorar . Daí a solicitação de outros estados para aderir </a:t>
            </a:r>
            <a:r>
              <a:rPr lang="pt-PT" sz="2000" i="1" dirty="0" smtClean="0"/>
              <a:t>. </a:t>
            </a:r>
          </a:p>
          <a:p>
            <a:endParaRPr lang="pt-PT" sz="2000" i="1" dirty="0" smtClean="0"/>
          </a:p>
          <a:p>
            <a:r>
              <a:rPr lang="pt-PT" sz="2000" b="1" u="sng" dirty="0" smtClean="0"/>
              <a:t>1º alargamento – 1 janeiro de 1973 </a:t>
            </a:r>
          </a:p>
          <a:p>
            <a:r>
              <a:rPr lang="pt-PT" sz="2000" dirty="0" smtClean="0"/>
              <a:t>Dinamarca , Irlanda , Reino unido . Com a entrada destes países passaram a chamar – se a europa dos nove . </a:t>
            </a:r>
          </a:p>
          <a:p>
            <a:r>
              <a:rPr lang="pt-PT" sz="2000" b="1" u="sng" dirty="0" smtClean="0"/>
              <a:t>2º alargamento – 1 de janeiro de 1981</a:t>
            </a:r>
          </a:p>
          <a:p>
            <a:r>
              <a:rPr lang="pt-PT" sz="2000" dirty="0" smtClean="0"/>
              <a:t>A Grécia passou a integrar esta comunidade formando a CEE ou europa dos dez . </a:t>
            </a:r>
            <a:r>
              <a:rPr lang="pt-PT" sz="2000" b="1" i="1" dirty="0" smtClean="0"/>
              <a:t>NOTA : Nesta data Portugal e Espanha também tinham solicitado a sua adesão mas não foi aceite por não reunir condições . </a:t>
            </a:r>
          </a:p>
          <a:p>
            <a:r>
              <a:rPr lang="pt-PT" sz="2000" b="1" u="sng" dirty="0" smtClean="0"/>
              <a:t>3º alargamento – 1 de janeiro de 1986</a:t>
            </a:r>
          </a:p>
          <a:p>
            <a:r>
              <a:rPr lang="pt-PT" sz="2000" dirty="0" smtClean="0"/>
              <a:t>Nesta data entrou Portugal e Espanha passando assim a chamar – se CEE  ou Europa dos doze . </a:t>
            </a:r>
          </a:p>
          <a:p>
            <a:endParaRPr lang="pt-PT" sz="2000" dirty="0" smtClean="0"/>
          </a:p>
          <a:p>
            <a:endParaRPr lang="pt-PT" sz="2000" dirty="0"/>
          </a:p>
        </p:txBody>
      </p:sp>
      <p:pic>
        <p:nvPicPr>
          <p:cNvPr id="4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900" b="1" u="sng" dirty="0" smtClean="0"/>
              <a:t>4º Alargamento – 1 de janeiro de 1995 </a:t>
            </a:r>
          </a:p>
          <a:p>
            <a:r>
              <a:rPr lang="pt-PT" sz="1900" dirty="0" smtClean="0"/>
              <a:t>Áustria , Suécia , e Finlândia juntaram – se a esta união que em 1992 pelo tratado de Maastricht a CEE passou a denominar – se União Europeia , assim conhecida pela europa dos 15 ou U. E. </a:t>
            </a:r>
          </a:p>
          <a:p>
            <a:r>
              <a:rPr lang="pt-PT" sz="1900" b="1" u="sng" dirty="0" smtClean="0"/>
              <a:t>5º Alargamento – 1 de Maio de 2004 </a:t>
            </a:r>
          </a:p>
          <a:p>
            <a:r>
              <a:rPr lang="pt-PT" sz="1900" b="1" u="sng" dirty="0" smtClean="0"/>
              <a:t> </a:t>
            </a:r>
            <a:r>
              <a:rPr lang="pt-PT" sz="1900" dirty="0" smtClean="0"/>
              <a:t>A U.E. passou a chamar – se Europa dos 25 pois nesta data deu – se o seu maior alargamento com a adesão de Malta , Chipre , Eslovénia , Estónia , Letónia , Lituânia , Polónia , Republica Checa , Eslováquia e Hungria . </a:t>
            </a:r>
            <a:r>
              <a:rPr lang="pt-PT" sz="2000" b="1" u="sng" dirty="0" smtClean="0"/>
              <a:t>6ºAlargamento de 1 de janeiro de 2007</a:t>
            </a:r>
          </a:p>
          <a:p>
            <a:r>
              <a:rPr lang="pt-PT" sz="2000" dirty="0" smtClean="0"/>
              <a:t>Adesão da Roménia e Bulgária passou a designar – se por U.E. ou Europa dos 27 </a:t>
            </a:r>
          </a:p>
          <a:p>
            <a:r>
              <a:rPr lang="pt-PT" sz="2000" b="1" u="sng" dirty="0" smtClean="0"/>
              <a:t>7ºAlargamento de 1 de julho de 2013 </a:t>
            </a:r>
          </a:p>
          <a:p>
            <a:r>
              <a:rPr lang="pt-PT" sz="2000" dirty="0" smtClean="0"/>
              <a:t>Forma – se a Europa dos 28 com  adesão da Croácia . </a:t>
            </a:r>
          </a:p>
          <a:p>
            <a:endParaRPr lang="pt-PT" sz="1900" dirty="0" smtClean="0"/>
          </a:p>
          <a:p>
            <a:endParaRPr lang="pt-PT" sz="1900" b="1" u="sng" dirty="0" smtClean="0"/>
          </a:p>
          <a:p>
            <a:endParaRPr lang="pt-P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1085088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4.Os objetivos da união Europeia: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900" dirty="0" smtClean="0"/>
              <a:t>Livre circulação de pessoas ,bens , capitais e serviços entre os estados membros;</a:t>
            </a:r>
          </a:p>
          <a:p>
            <a:r>
              <a:rPr lang="pt-PT" sz="1900" dirty="0" smtClean="0"/>
              <a:t>Melhorar o nível de vida das populações dos países membros ; </a:t>
            </a:r>
          </a:p>
          <a:p>
            <a:r>
              <a:rPr lang="pt-PT" sz="1900" dirty="0" smtClean="0"/>
              <a:t>Desenvolver as economias dos vários países ;</a:t>
            </a:r>
          </a:p>
          <a:p>
            <a:r>
              <a:rPr lang="pt-PT" sz="1900" dirty="0" smtClean="0"/>
              <a:t>Criar uma moeda única “Euro” de forma a poder competir com outras moedas mais fortes do mundo . </a:t>
            </a:r>
          </a:p>
          <a:p>
            <a:r>
              <a:rPr lang="pt-PT" sz="1900" dirty="0" smtClean="0"/>
              <a:t>Adotar a mesma politica em todos os níveis ( transportes , saúde , , educação , defesa , agricultura , pesca , ciência , tecnologia , ambiente ,…) </a:t>
            </a:r>
          </a:p>
        </p:txBody>
      </p:sp>
      <p:pic>
        <p:nvPicPr>
          <p:cNvPr id="4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5 . As desvantagens da união Europeia 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1900" dirty="0" smtClean="0"/>
              <a:t>Grandes desigualdades de desenvolvimento socioecónomico entre os vários países membros ;</a:t>
            </a:r>
          </a:p>
          <a:p>
            <a:r>
              <a:rPr lang="pt-PT" sz="1900" dirty="0" smtClean="0"/>
              <a:t>Falta de recursos energéticos – petróleo –( Os países produtores andam quase sempre em conflito daí a aumentarem o preço provocando graves crises económicas );</a:t>
            </a:r>
          </a:p>
          <a:p>
            <a:r>
              <a:rPr lang="pt-PT" sz="1900" dirty="0" smtClean="0"/>
              <a:t>População envelhecida com elevados cargos sociais (reformas /saúde) desvia verbas que poderiam ser utilizadas no desenvolvimento dos países ;</a:t>
            </a:r>
          </a:p>
          <a:p>
            <a:r>
              <a:rPr lang="pt-PT" sz="1900" dirty="0" smtClean="0"/>
              <a:t>Concorrência de países  asiáticos e E.U.A. com preços de produtos muito baixos em virtude da sua mão de obra o que traz com que a U.E. não possa competir ;</a:t>
            </a:r>
          </a:p>
          <a:p>
            <a:r>
              <a:rPr lang="pt-PT" sz="1900" dirty="0" smtClean="0"/>
              <a:t>Má  aplicação de subsídios que a união europeia distribui pelos estados membros ;</a:t>
            </a:r>
          </a:p>
          <a:p>
            <a:r>
              <a:rPr lang="pt-PT" sz="1900" dirty="0" smtClean="0"/>
              <a:t>Pises ricos recebem mais que os pobres ; </a:t>
            </a:r>
          </a:p>
          <a:p>
            <a:r>
              <a:rPr lang="pt-PT" sz="1900" dirty="0" smtClean="0"/>
              <a:t>Grande diversidade cultural e linguística que cria conflitos ;</a:t>
            </a:r>
          </a:p>
          <a:p>
            <a:r>
              <a:rPr lang="pt-PT" sz="2000" dirty="0" smtClean="0"/>
              <a:t>Sentimentos de nacionalismo e patriotismo . </a:t>
            </a:r>
          </a:p>
          <a:p>
            <a:endParaRPr lang="pt-PT" dirty="0" smtClean="0"/>
          </a:p>
        </p:txBody>
      </p:sp>
      <p:pic>
        <p:nvPicPr>
          <p:cNvPr id="4" name="Picture 6" descr="Ficheiro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2505</Words>
  <Application>Microsoft Office PowerPoint</Application>
  <PresentationFormat>Apresentação no Ecrã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1" baseType="lpstr">
      <vt:lpstr>Agency FB</vt:lpstr>
      <vt:lpstr>Calibri</vt:lpstr>
      <vt:lpstr>Times New Roman</vt:lpstr>
      <vt:lpstr>Wingdings 2</vt:lpstr>
      <vt:lpstr>Fluxo</vt:lpstr>
      <vt:lpstr>A UNIÃO EUROPEIA </vt:lpstr>
      <vt:lpstr>INDICE :</vt:lpstr>
      <vt:lpstr>Introdução :</vt:lpstr>
      <vt:lpstr>      1.  Historial da união Europeia: </vt:lpstr>
      <vt:lpstr>2. O que é a união Europeia :</vt:lpstr>
      <vt:lpstr>3. Os diferentes alargamentos  </vt:lpstr>
      <vt:lpstr>Apresentação do PowerPoint</vt:lpstr>
      <vt:lpstr>       4.Os objetivos da união Europeia: </vt:lpstr>
      <vt:lpstr>    5 . As desvantagens da união Europeia :</vt:lpstr>
      <vt:lpstr>5 . Instituições da União Europeia </vt:lpstr>
      <vt:lpstr>  Parlamento         Europeu </vt:lpstr>
      <vt:lpstr>COMISSÃO EUROPEIA </vt:lpstr>
      <vt:lpstr>Apresentação do PowerPoint</vt:lpstr>
      <vt:lpstr>TRIBUNAL DE JUSTIÇA DA U.E.  </vt:lpstr>
      <vt:lpstr>TRIBUNAL DE CONTAS DA U.E. </vt:lpstr>
      <vt:lpstr>Apresentação do PowerPoint</vt:lpstr>
      <vt:lpstr>6 . As vantagens do Euro :</vt:lpstr>
      <vt:lpstr>7 . As desvantagens do Euro: </vt:lpstr>
      <vt:lpstr>8. A moeda Única :</vt:lpstr>
      <vt:lpstr>       9. Opinião  pessoal :</vt:lpstr>
      <vt:lpstr>          10 . Itália </vt:lpstr>
      <vt:lpstr>Apresentação do PowerPoint</vt:lpstr>
      <vt:lpstr>Apresentação do PowerPoint</vt:lpstr>
      <vt:lpstr>Apresentação do PowerPoint</vt:lpstr>
      <vt:lpstr>BIBLIOGRAFIA :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UNIÃO EUROPEIA</dc:title>
  <dc:creator>TOSHIBA</dc:creator>
  <cp:lastModifiedBy>Acer</cp:lastModifiedBy>
  <cp:revision>7</cp:revision>
  <dcterms:created xsi:type="dcterms:W3CDTF">2016-04-28T16:58:14Z</dcterms:created>
  <dcterms:modified xsi:type="dcterms:W3CDTF">2016-04-30T16:40:48Z</dcterms:modified>
</cp:coreProperties>
</file>